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1.png" ContentType="image/png"/>
  <Override PartName="/ppt/media/image33.png" ContentType="image/png"/>
  <Override PartName="/ppt/media/image11.jpeg" ContentType="image/jpeg"/>
  <Override PartName="/ppt/media/image28.png" ContentType="image/png"/>
  <Override PartName="/ppt/media/image9.png" ContentType="image/png"/>
  <Override PartName="/ppt/media/image6.png" ContentType="image/png"/>
  <Override PartName="/ppt/media/image32.jpeg" ContentType="image/jpeg"/>
  <Override PartName="/ppt/media/image34.svg" ContentType="image/svg"/>
  <Override PartName="/ppt/media/image38.png" ContentType="image/png"/>
  <Override PartName="/ppt/media/image31.png" ContentType="image/png"/>
  <Override PartName="/ppt/media/image21.png" ContentType="image/png"/>
  <Override PartName="/ppt/media/image10.jpeg" ContentType="image/jpeg"/>
  <Override PartName="/ppt/media/image30.png" ContentType="image/png"/>
  <Override PartName="/ppt/media/image12.png" ContentType="image/png"/>
  <Override PartName="/ppt/media/image18.png" ContentType="image/png"/>
  <Override PartName="/ppt/media/image4.png" ContentType="image/png"/>
  <Override PartName="/ppt/media/image40.png" ContentType="image/png"/>
  <Override PartName="/ppt/media/image39.png" ContentType="image/png"/>
  <Override PartName="/ppt/media/image25.png" ContentType="image/png"/>
  <Override PartName="/ppt/media/image3.png" ContentType="image/png"/>
  <Override PartName="/ppt/media/image2.png" ContentType="image/png"/>
  <Override PartName="/ppt/media/image36.png" ContentType="image/png"/>
  <Override PartName="/ppt/media/image7.png" ContentType="image/png"/>
  <Override PartName="/ppt/media/image20.png" ContentType="image/png"/>
  <Override PartName="/ppt/media/image8.png" ContentType="image/png"/>
  <Override PartName="/ppt/media/image16.png" ContentType="image/png"/>
  <Override PartName="/ppt/media/image14.png" ContentType="image/png"/>
  <Override PartName="/ppt/media/image15.png" ContentType="image/png"/>
  <Override PartName="/ppt/media/image35.png" ContentType="image/png"/>
  <Override PartName="/ppt/media/image17.png" ContentType="image/png"/>
  <Override PartName="/ppt/media/image13.png" ContentType="image/png"/>
  <Override PartName="/ppt/media/image19.png" ContentType="image/png"/>
  <Override PartName="/ppt/media/image22.jpeg" ContentType="image/jpeg"/>
  <Override PartName="/ppt/media/image5.svg" ContentType="image/svg"/>
  <Override PartName="/ppt/media/image3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6256000" cy="9144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2626AB-6F4B-4BAE-BD4E-0D9A83F9A73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31AFC3-D57A-4500-BCE0-C5B6CE3E67D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FF65EE-426D-4465-94C9-BFB49ECE012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22CD79-714A-471C-A80A-70188863238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E45908A-D4BF-47B6-9791-7071A90CA44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0C720A-611D-4A30-A42C-A4D45C79861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8344124-043E-412C-BEF5-89E2530F76A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863DD50-86C7-4042-8873-E920B92BBF8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AA24843-B5AF-4F64-93F9-EDB28B432FB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BD5172-F780-476A-B0EF-1C3BDD21EB6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05126BE-25CB-4BC8-ADED-9F9CD9820D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2.jpe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6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image" Target="../media/image34.sv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AutoShape 4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3" name="Imagen 7" descr=""/>
          <p:cNvPicPr/>
          <p:nvPr/>
        </p:nvPicPr>
        <p:blipFill>
          <a:blip r:embed="rId1"/>
          <a:stretch/>
        </p:blipFill>
        <p:spPr>
          <a:xfrm>
            <a:off x="-19800" y="-9000"/>
            <a:ext cx="16275600" cy="91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1"/>
          <p:cNvSpPr txBox="1"/>
          <p:nvPr/>
        </p:nvSpPr>
        <p:spPr>
          <a:xfrm>
            <a:off x="4472640" y="5677920"/>
            <a:ext cx="7292160" cy="1168560"/>
          </a:xfrm>
          <a:prstGeom prst="rect">
            <a:avLst/>
          </a:prstGeom>
          <a:noFill/>
          <a:ln w="0">
            <a:noFill/>
          </a:ln>
          <a:effectLst>
            <a:outerShdw dist="38160" dir="5400000" blurRad="228960" rotWithShape="0">
              <a:srgbClr val="000000">
                <a:alpha val="40000"/>
              </a:srgbClr>
            </a:outerShdw>
          </a:effectLst>
        </p:spPr>
        <p:txBody>
          <a:bodyPr anchor="ctr">
            <a:normAutofit lnSpcReduction="9999"/>
          </a:bodyPr>
          <a:p>
            <a:pPr algn="ctr" defTabSz="685800">
              <a:lnSpc>
                <a:spcPct val="90000"/>
              </a:lnSpc>
              <a:tabLst>
                <a:tab algn="l" pos="0"/>
              </a:tabLst>
            </a:pPr>
            <a:r>
              <a:rPr b="1" lang="es-CO" sz="4000" strike="noStrike" u="none">
                <a:solidFill>
                  <a:srgbClr val="6dfd8c"/>
                </a:solidFill>
                <a:effectLst/>
                <a:uFillTx/>
                <a:latin typeface="Arial"/>
              </a:rPr>
              <a:t>Programa Kubernetes</a:t>
            </a:r>
            <a:br>
              <a:rPr sz="4000"/>
            </a:br>
            <a:r>
              <a:rPr b="1" lang="es-CO" sz="4000" strike="noStrike" u="none">
                <a:solidFill>
                  <a:srgbClr val="6dfd8c"/>
                </a:solidFill>
                <a:effectLst/>
                <a:uFillTx/>
                <a:latin typeface="Arial"/>
              </a:rPr>
              <a:t>AKS Profesional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" name="PlaceHolder 2"/>
          <p:cNvSpPr txBox="1"/>
          <p:nvPr/>
        </p:nvSpPr>
        <p:spPr>
          <a:xfrm>
            <a:off x="4067280" y="6717600"/>
            <a:ext cx="8508240" cy="1390680"/>
          </a:xfrm>
          <a:prstGeom prst="rect">
            <a:avLst/>
          </a:prstGeom>
          <a:noFill/>
          <a:ln w="0">
            <a:noFill/>
          </a:ln>
          <a:effectLst>
            <a:outerShdw dist="38160" dir="5400000" blurRad="228960" rotWithShape="0">
              <a:srgbClr val="000000">
                <a:alpha val="40000"/>
              </a:srgbClr>
            </a:outerShdw>
          </a:effectLst>
        </p:spPr>
        <p:txBody>
          <a:bodyPr anchor="t">
            <a:norm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chemeClr val="lt1"/>
                </a:solidFill>
                <a:effectLst/>
                <a:uFillTx/>
                <a:latin typeface="Volkhov"/>
              </a:rPr>
              <a:t>Fundamentos de Kubernetes y su Implementación en Azure - Formación Teórico-Práctica de 32 horas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6" name="Imagen 9" descr=""/>
          <p:cNvPicPr/>
          <p:nvPr/>
        </p:nvPicPr>
        <p:blipFill>
          <a:blip r:embed="rId2"/>
          <a:stretch/>
        </p:blipFill>
        <p:spPr>
          <a:xfrm>
            <a:off x="5207040" y="2493000"/>
            <a:ext cx="5822640" cy="357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Imagen 10" descr=""/>
          <p:cNvPicPr/>
          <p:nvPr/>
        </p:nvPicPr>
        <p:blipFill>
          <a:blip r:embed="rId3"/>
          <a:stretch/>
        </p:blipFill>
        <p:spPr>
          <a:xfrm>
            <a:off x="248760" y="210600"/>
            <a:ext cx="2407320" cy="5943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8" name="Conector recto 12"/>
          <p:cNvCxnSpPr/>
          <p:nvPr/>
        </p:nvCxnSpPr>
        <p:spPr>
          <a:xfrm>
            <a:off x="4718160" y="5609520"/>
            <a:ext cx="6755760" cy="1080"/>
          </a:xfrm>
          <a:prstGeom prst="straightConnector1">
            <a:avLst/>
          </a:prstGeom>
          <a:ln w="0">
            <a:solidFill>
              <a:srgbClr val="6dfd8c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n 8" descr=""/>
          <p:cNvPicPr/>
          <p:nvPr/>
        </p:nvPicPr>
        <p:blipFill>
          <a:blip r:embed="rId1"/>
          <a:stretch/>
        </p:blipFill>
        <p:spPr>
          <a:xfrm>
            <a:off x="1850760" y="635040"/>
            <a:ext cx="13976280" cy="786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" name="AutoShape 3"/>
          <p:cNvSpPr/>
          <p:nvPr/>
        </p:nvSpPr>
        <p:spPr>
          <a:xfrm>
            <a:off x="876240" y="4648320"/>
            <a:ext cx="1449036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AutoShape 4"/>
          <p:cNvSpPr/>
          <p:nvPr/>
        </p:nvSpPr>
        <p:spPr>
          <a:xfrm>
            <a:off x="876240" y="4902120"/>
            <a:ext cx="1449036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AutoShape 5"/>
          <p:cNvSpPr/>
          <p:nvPr/>
        </p:nvSpPr>
        <p:spPr>
          <a:xfrm>
            <a:off x="87624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AutoShape 6"/>
          <p:cNvSpPr/>
          <p:nvPr/>
        </p:nvSpPr>
        <p:spPr>
          <a:xfrm>
            <a:off x="290844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AutoShape 7"/>
          <p:cNvSpPr/>
          <p:nvPr/>
        </p:nvSpPr>
        <p:spPr>
          <a:xfrm>
            <a:off x="317484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1" name="AutoShape 8"/>
          <p:cNvSpPr/>
          <p:nvPr/>
        </p:nvSpPr>
        <p:spPr>
          <a:xfrm>
            <a:off x="581652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2" name="AutoShape 9"/>
          <p:cNvSpPr/>
          <p:nvPr/>
        </p:nvSpPr>
        <p:spPr>
          <a:xfrm>
            <a:off x="783576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AutoShape 10"/>
          <p:cNvSpPr/>
          <p:nvPr/>
        </p:nvSpPr>
        <p:spPr>
          <a:xfrm>
            <a:off x="811548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4" name="AutoShape 11"/>
          <p:cNvSpPr/>
          <p:nvPr/>
        </p:nvSpPr>
        <p:spPr>
          <a:xfrm>
            <a:off x="1074420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5" name="AutoShape 12"/>
          <p:cNvSpPr/>
          <p:nvPr/>
        </p:nvSpPr>
        <p:spPr>
          <a:xfrm>
            <a:off x="1277604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AutoShape 13"/>
          <p:cNvSpPr/>
          <p:nvPr/>
        </p:nvSpPr>
        <p:spPr>
          <a:xfrm>
            <a:off x="1304280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17" name="Picture 14" descr=""/>
          <p:cNvPicPr/>
          <p:nvPr/>
        </p:nvPicPr>
        <p:blipFill>
          <a:blip r:embed="rId2"/>
          <a:stretch/>
        </p:blipFill>
        <p:spPr>
          <a:xfrm>
            <a:off x="6210360" y="1600200"/>
            <a:ext cx="3809520" cy="276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8" name="Picture 15" descr=""/>
          <p:cNvPicPr/>
          <p:nvPr/>
        </p:nvPicPr>
        <p:blipFill>
          <a:blip r:embed="rId3"/>
          <a:srcRect l="0" t="4004" r="0" b="4004"/>
          <a:stretch/>
        </p:blipFill>
        <p:spPr>
          <a:xfrm>
            <a:off x="14135040" y="177840"/>
            <a:ext cx="1904760" cy="43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9" name="TextBox 16"/>
          <p:cNvSpPr/>
          <p:nvPr/>
        </p:nvSpPr>
        <p:spPr>
          <a:xfrm>
            <a:off x="876240" y="635040"/>
            <a:ext cx="14490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Área 4: Observabilidad y Alta Disponibilidad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TextBox 17"/>
          <p:cNvSpPr/>
          <p:nvPr/>
        </p:nvSpPr>
        <p:spPr>
          <a:xfrm>
            <a:off x="1130400" y="5765760"/>
            <a:ext cx="411444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Monitoreo y Métricas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1" name="TextBox 18"/>
          <p:cNvSpPr/>
          <p:nvPr/>
        </p:nvSpPr>
        <p:spPr>
          <a:xfrm>
            <a:off x="6058080" y="5765760"/>
            <a:ext cx="411444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Alertas y Logging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2" name="TextBox 19"/>
          <p:cNvSpPr/>
          <p:nvPr/>
        </p:nvSpPr>
        <p:spPr>
          <a:xfrm>
            <a:off x="10998360" y="5765760"/>
            <a:ext cx="411444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CI/CD y GitOps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3" name="TextBox 20"/>
          <p:cNvSpPr/>
          <p:nvPr/>
        </p:nvSpPr>
        <p:spPr>
          <a:xfrm>
            <a:off x="1130400" y="6769080"/>
            <a:ext cx="411444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Implementación de Prometheus para recolección de métricas y Grafana para visualización avanzada con dashboards personalizados.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4" name="TextBox 21"/>
          <p:cNvSpPr/>
          <p:nvPr/>
        </p:nvSpPr>
        <p:spPr>
          <a:xfrm>
            <a:off x="6058080" y="6350040"/>
            <a:ext cx="411444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Configuración de alertas proactivas, logging centralizado con Fluentd e integración con Azure Log Analytics.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TextBox 22"/>
          <p:cNvSpPr/>
          <p:nvPr/>
        </p:nvSpPr>
        <p:spPr>
          <a:xfrm>
            <a:off x="10998360" y="6350040"/>
            <a:ext cx="411444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Automatización completa con Azure DevOps, GitLab CI/CD y ArgoCD para despliegue continuo y GitOps.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6" name="Picture 23" descr=""/>
          <p:cNvPicPr/>
          <p:nvPr/>
        </p:nvPicPr>
        <p:blipFill>
          <a:blip r:embed="rId4"/>
          <a:srcRect l="0" t="2996" r="0" b="2996"/>
          <a:stretch/>
        </p:blipFill>
        <p:spPr>
          <a:xfrm>
            <a:off x="3060720" y="4788000"/>
            <a:ext cx="24084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7" name="Picture 24" descr=""/>
          <p:cNvPicPr/>
          <p:nvPr/>
        </p:nvPicPr>
        <p:blipFill>
          <a:blip r:embed="rId5"/>
          <a:srcRect l="2996" t="0" r="2996" b="0"/>
          <a:stretch/>
        </p:blipFill>
        <p:spPr>
          <a:xfrm>
            <a:off x="8013600" y="4788000"/>
            <a:ext cx="21564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8" name="Picture 25" descr=""/>
          <p:cNvPicPr/>
          <p:nvPr/>
        </p:nvPicPr>
        <p:blipFill>
          <a:blip r:embed="rId6"/>
          <a:srcRect l="0" t="13003" r="0" b="13003"/>
          <a:stretch/>
        </p:blipFill>
        <p:spPr>
          <a:xfrm>
            <a:off x="12903120" y="4788000"/>
            <a:ext cx="304560" cy="2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AutoShape 3"/>
          <p:cNvSpPr/>
          <p:nvPr/>
        </p:nvSpPr>
        <p:spPr>
          <a:xfrm>
            <a:off x="876240" y="1752480"/>
            <a:ext cx="1449036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1" name="AutoShape 4"/>
          <p:cNvSpPr/>
          <p:nvPr/>
        </p:nvSpPr>
        <p:spPr>
          <a:xfrm>
            <a:off x="87624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2" name="AutoShape 5"/>
          <p:cNvSpPr/>
          <p:nvPr/>
        </p:nvSpPr>
        <p:spPr>
          <a:xfrm>
            <a:off x="87624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AutoShape 6"/>
          <p:cNvSpPr/>
          <p:nvPr/>
        </p:nvSpPr>
        <p:spPr>
          <a:xfrm>
            <a:off x="876240" y="4660920"/>
            <a:ext cx="4609800" cy="3771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AutoShape 7"/>
          <p:cNvSpPr/>
          <p:nvPr/>
        </p:nvSpPr>
        <p:spPr>
          <a:xfrm>
            <a:off x="581652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AutoShape 8"/>
          <p:cNvSpPr/>
          <p:nvPr/>
        </p:nvSpPr>
        <p:spPr>
          <a:xfrm>
            <a:off x="581652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6" name="AutoShape 9"/>
          <p:cNvSpPr/>
          <p:nvPr/>
        </p:nvSpPr>
        <p:spPr>
          <a:xfrm>
            <a:off x="5816520" y="1752480"/>
            <a:ext cx="4609800" cy="3771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AutoShape 10"/>
          <p:cNvSpPr/>
          <p:nvPr/>
        </p:nvSpPr>
        <p:spPr>
          <a:xfrm>
            <a:off x="1074420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8" name="AutoShape 11"/>
          <p:cNvSpPr/>
          <p:nvPr/>
        </p:nvSpPr>
        <p:spPr>
          <a:xfrm>
            <a:off x="10744200" y="1752480"/>
            <a:ext cx="460980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9" name="AutoShape 12"/>
          <p:cNvSpPr/>
          <p:nvPr/>
        </p:nvSpPr>
        <p:spPr>
          <a:xfrm>
            <a:off x="10744200" y="4660920"/>
            <a:ext cx="4609800" cy="3771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icture 13"/>
          <p:cNvSpPr/>
          <p:nvPr/>
        </p:nvSpPr>
        <p:spPr>
          <a:xfrm>
            <a:off x="876240" y="1752480"/>
            <a:ext cx="4609800" cy="2590560"/>
          </a:xfrm>
          <a:prstGeom prst="roundRect">
            <a:avLst>
              <a:gd name="adj" fmla="val 2941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Picture 14"/>
          <p:cNvSpPr/>
          <p:nvPr/>
        </p:nvSpPr>
        <p:spPr>
          <a:xfrm>
            <a:off x="5816520" y="5842080"/>
            <a:ext cx="4609800" cy="2590560"/>
          </a:xfrm>
          <a:prstGeom prst="roundRect">
            <a:avLst>
              <a:gd name="adj" fmla="val 2941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icture 15"/>
          <p:cNvSpPr/>
          <p:nvPr/>
        </p:nvSpPr>
        <p:spPr>
          <a:xfrm>
            <a:off x="10744200" y="1752480"/>
            <a:ext cx="4609800" cy="2590560"/>
          </a:xfrm>
          <a:prstGeom prst="roundRect">
            <a:avLst>
              <a:gd name="adj" fmla="val 2941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3" name="Picture 16" descr=""/>
          <p:cNvPicPr/>
          <p:nvPr/>
        </p:nvPicPr>
        <p:blipFill>
          <a:blip r:embed="rId4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TextBox 17"/>
          <p:cNvSpPr/>
          <p:nvPr/>
        </p:nvSpPr>
        <p:spPr>
          <a:xfrm>
            <a:off x="876240" y="68580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Prácticas Hands-On por Área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TextBox 18"/>
          <p:cNvSpPr/>
          <p:nvPr/>
        </p:nvSpPr>
        <p:spPr>
          <a:xfrm>
            <a:off x="1130400" y="4915080"/>
            <a:ext cx="411444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Prácticas Área 1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6" name="TextBox 19"/>
          <p:cNvSpPr/>
          <p:nvPr/>
        </p:nvSpPr>
        <p:spPr>
          <a:xfrm>
            <a:off x="6058080" y="1994040"/>
            <a:ext cx="411444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Prácticas Área 2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7" name="TextBox 20"/>
          <p:cNvSpPr/>
          <p:nvPr/>
        </p:nvSpPr>
        <p:spPr>
          <a:xfrm>
            <a:off x="10998360" y="4915080"/>
            <a:ext cx="411444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Prácticas Área 3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8" name="TextBox 21"/>
          <p:cNvSpPr/>
          <p:nvPr/>
        </p:nvSpPr>
        <p:spPr>
          <a:xfrm>
            <a:off x="1130400" y="5549760"/>
            <a:ext cx="4114440" cy="26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Creación de VM en Azure, ejecución de contenedores Docker, desarrollo de imagen personalizada, despliegue de aplicación multi-contenedor y subida a Azure Container Registry.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9" name="TextBox 22"/>
          <p:cNvSpPr/>
          <p:nvPr/>
        </p:nvSpPr>
        <p:spPr>
          <a:xfrm>
            <a:off x="6058080" y="2629080"/>
            <a:ext cx="411444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Despliegue de aplicación con Deployment y Service, exposición mediante Ingress Controller, configuración de ConfigMaps y Secrets para gestión de configuración.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0" name="TextBox 23"/>
          <p:cNvSpPr/>
          <p:nvPr/>
        </p:nvSpPr>
        <p:spPr>
          <a:xfrm>
            <a:off x="10998360" y="5549760"/>
            <a:ext cx="411444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Configuración de RBAC y Network Policies, montaje de volumen persistente con Azure Disk y realización de backup mediante snapshots automatizados.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n 3" descr=""/>
          <p:cNvPicPr/>
          <p:nvPr/>
        </p:nvPicPr>
        <p:blipFill>
          <a:blip r:embed="rId1"/>
          <a:stretch/>
        </p:blipFill>
        <p:spPr>
          <a:xfrm>
            <a:off x="1851120" y="635040"/>
            <a:ext cx="13976280" cy="786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" name="AutoShape 3"/>
          <p:cNvSpPr/>
          <p:nvPr/>
        </p:nvSpPr>
        <p:spPr>
          <a:xfrm>
            <a:off x="876240" y="1943280"/>
            <a:ext cx="14490360" cy="62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AutoShape 4"/>
          <p:cNvSpPr/>
          <p:nvPr/>
        </p:nvSpPr>
        <p:spPr>
          <a:xfrm>
            <a:off x="6311880" y="3289320"/>
            <a:ext cx="3619080" cy="3619080"/>
          </a:xfrm>
          <a:prstGeom prst="roundRect">
            <a:avLst>
              <a:gd name="adj" fmla="val 49824"/>
            </a:avLst>
          </a:prstGeom>
          <a:noFill/>
          <a:ln w="1016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4" name="AutoShape 5"/>
          <p:cNvSpPr/>
          <p:nvPr/>
        </p:nvSpPr>
        <p:spPr>
          <a:xfrm>
            <a:off x="5994360" y="477504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AutoShape 6"/>
          <p:cNvSpPr/>
          <p:nvPr/>
        </p:nvSpPr>
        <p:spPr>
          <a:xfrm>
            <a:off x="8712360" y="321300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AutoShape 7"/>
          <p:cNvSpPr/>
          <p:nvPr/>
        </p:nvSpPr>
        <p:spPr>
          <a:xfrm>
            <a:off x="8712360" y="635004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7" name="Picture 8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TextBox 9"/>
          <p:cNvSpPr/>
          <p:nvPr/>
        </p:nvSpPr>
        <p:spPr>
          <a:xfrm>
            <a:off x="876240" y="88884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Proyecto Final: Aplicación de 3 Capas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" name="TextBox 10"/>
          <p:cNvSpPr/>
          <p:nvPr/>
        </p:nvSpPr>
        <p:spPr>
          <a:xfrm>
            <a:off x="876240" y="3645000"/>
            <a:ext cx="46731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Arquitectura Multicapa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" name="TextBox 11"/>
          <p:cNvSpPr/>
          <p:nvPr/>
        </p:nvSpPr>
        <p:spPr>
          <a:xfrm>
            <a:off x="10693440" y="1943280"/>
            <a:ext cx="46731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Seguridad Integrada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1" name="TextBox 12"/>
          <p:cNvSpPr/>
          <p:nvPr/>
        </p:nvSpPr>
        <p:spPr>
          <a:xfrm>
            <a:off x="10693440" y="5346720"/>
            <a:ext cx="46731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Pipeline CI/CD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2" name="TextBox 13"/>
          <p:cNvSpPr/>
          <p:nvPr/>
        </p:nvSpPr>
        <p:spPr>
          <a:xfrm>
            <a:off x="876240" y="4280040"/>
            <a:ext cx="467316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Despliegue completo de aplicación de 3 capas utilizando Helm Charts para gestión de paquetes, implementando separación clara entre presentación, lógica de negocio y datos persistentes.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3" name="TextBox 14"/>
          <p:cNvSpPr/>
          <p:nvPr/>
        </p:nvSpPr>
        <p:spPr>
          <a:xfrm>
            <a:off x="10693440" y="2577960"/>
            <a:ext cx="467316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Implementación completa de RBAC para control granular de acceso, Network Policies para microsegmentación y gestión segura de secretos con Azure Key Vault integration.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4" name="TextBox 15"/>
          <p:cNvSpPr/>
          <p:nvPr/>
        </p:nvSpPr>
        <p:spPr>
          <a:xfrm>
            <a:off x="10693440" y="5981760"/>
            <a:ext cx="467316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Automatización completa del ciclo de vida con Azure DevOps, incluyendo build automatizado, testing, despliegue seguro y monitoreo continuo con Prometheus y Grafana dashboards.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5" name="Picture 16" descr=""/>
          <p:cNvPicPr/>
          <p:nvPr/>
        </p:nvPicPr>
        <p:blipFill>
          <a:blip r:embed="rId3"/>
          <a:srcRect l="0" t="7002" r="0" b="7002"/>
          <a:stretch/>
        </p:blipFill>
        <p:spPr>
          <a:xfrm>
            <a:off x="6172200" y="4965840"/>
            <a:ext cx="27900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Picture 17" descr=""/>
          <p:cNvPicPr/>
          <p:nvPr/>
        </p:nvPicPr>
        <p:blipFill>
          <a:blip r:embed="rId4"/>
          <a:stretch/>
        </p:blipFill>
        <p:spPr>
          <a:xfrm>
            <a:off x="8902800" y="340344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7" name="Picture 18" descr=""/>
          <p:cNvPicPr/>
          <p:nvPr/>
        </p:nvPicPr>
        <p:blipFill>
          <a:blip r:embed="rId5"/>
          <a:srcRect l="0" t="11000" r="0" b="11000"/>
          <a:stretch/>
        </p:blipFill>
        <p:spPr>
          <a:xfrm>
            <a:off x="8864640" y="6540480"/>
            <a:ext cx="30456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AutoShape 3"/>
          <p:cNvSpPr/>
          <p:nvPr/>
        </p:nvSpPr>
        <p:spPr>
          <a:xfrm>
            <a:off x="876240" y="1663560"/>
            <a:ext cx="14490360" cy="68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0" name="AutoShape 4"/>
          <p:cNvSpPr/>
          <p:nvPr/>
        </p:nvSpPr>
        <p:spPr>
          <a:xfrm>
            <a:off x="876240" y="1663560"/>
            <a:ext cx="7086240" cy="68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1" name="AutoShape 5"/>
          <p:cNvSpPr/>
          <p:nvPr/>
        </p:nvSpPr>
        <p:spPr>
          <a:xfrm>
            <a:off x="876240" y="1663560"/>
            <a:ext cx="7086240" cy="68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" name="AutoShape 6"/>
          <p:cNvSpPr/>
          <p:nvPr/>
        </p:nvSpPr>
        <p:spPr>
          <a:xfrm>
            <a:off x="876240" y="5778360"/>
            <a:ext cx="7086240" cy="269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AutoShape 7"/>
          <p:cNvSpPr/>
          <p:nvPr/>
        </p:nvSpPr>
        <p:spPr>
          <a:xfrm>
            <a:off x="8280360" y="1663560"/>
            <a:ext cx="7086240" cy="68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4" name="AutoShape 8"/>
          <p:cNvSpPr/>
          <p:nvPr/>
        </p:nvSpPr>
        <p:spPr>
          <a:xfrm>
            <a:off x="8280360" y="1663560"/>
            <a:ext cx="7086240" cy="680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5" name="AutoShape 9"/>
          <p:cNvSpPr/>
          <p:nvPr/>
        </p:nvSpPr>
        <p:spPr>
          <a:xfrm>
            <a:off x="8280360" y="5778360"/>
            <a:ext cx="7086240" cy="269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Picture 10"/>
          <p:cNvSpPr/>
          <p:nvPr/>
        </p:nvSpPr>
        <p:spPr>
          <a:xfrm>
            <a:off x="876240" y="1663560"/>
            <a:ext cx="7086240" cy="3809520"/>
          </a:xfrm>
          <a:prstGeom prst="roundRect">
            <a:avLst>
              <a:gd name="adj" fmla="val 2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Picture 11"/>
          <p:cNvSpPr/>
          <p:nvPr/>
        </p:nvSpPr>
        <p:spPr>
          <a:xfrm>
            <a:off x="8280360" y="1663560"/>
            <a:ext cx="7086240" cy="3809520"/>
          </a:xfrm>
          <a:prstGeom prst="roundRect">
            <a:avLst>
              <a:gd name="adj" fmla="val 200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Picture 12" descr=""/>
          <p:cNvPicPr/>
          <p:nvPr/>
        </p:nvPicPr>
        <p:blipFill>
          <a:blip r:embed="rId3"/>
          <a:srcRect l="0" t="3030" r="0" b="3030"/>
          <a:stretch/>
        </p:blipFill>
        <p:spPr>
          <a:xfrm>
            <a:off x="14135040" y="190440"/>
            <a:ext cx="1904760" cy="44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TextBox 13"/>
          <p:cNvSpPr/>
          <p:nvPr/>
        </p:nvSpPr>
        <p:spPr>
          <a:xfrm>
            <a:off x="876240" y="660240"/>
            <a:ext cx="1449036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Beneficios y Resultados Esperados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0" name="TextBox 14"/>
          <p:cNvSpPr/>
          <p:nvPr/>
        </p:nvSpPr>
        <p:spPr>
          <a:xfrm>
            <a:off x="1130400" y="6019920"/>
            <a:ext cx="6578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Certificación Profesional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1" name="TextBox 15"/>
          <p:cNvSpPr/>
          <p:nvPr/>
        </p:nvSpPr>
        <p:spPr>
          <a:xfrm>
            <a:off x="8534520" y="6019920"/>
            <a:ext cx="657828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Carrera DevOps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2" name="TextBox 16"/>
          <p:cNvSpPr/>
          <p:nvPr/>
        </p:nvSpPr>
        <p:spPr>
          <a:xfrm>
            <a:off x="1130400" y="6616800"/>
            <a:ext cx="65782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Preparación completa para certificaciones oficiales de Kubernetes (CKA, CKAD).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3" name="TextBox 17"/>
          <p:cNvSpPr/>
          <p:nvPr/>
        </p:nvSpPr>
        <p:spPr>
          <a:xfrm>
            <a:off x="1130400" y="7518240"/>
            <a:ext cx="65782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Competencias validadas en entornos de producción reales con Azure AKS.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4" name="TextBox 18"/>
          <p:cNvSpPr/>
          <p:nvPr/>
        </p:nvSpPr>
        <p:spPr>
          <a:xfrm>
            <a:off x="8534520" y="6616800"/>
            <a:ext cx="65782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Habilidades demandadas en el mercado actual de Cloud Native computing.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5" name="TextBox 19"/>
          <p:cNvSpPr/>
          <p:nvPr/>
        </p:nvSpPr>
        <p:spPr>
          <a:xfrm>
            <a:off x="8534520" y="7518240"/>
            <a:ext cx="65782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Experiencia práctica con las mejores herramientas del ecosistema Kubernetes.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Marcador de contenido 4" descr=""/>
          <p:cNvPicPr/>
          <p:nvPr/>
        </p:nvPicPr>
        <p:blipFill>
          <a:blip r:embed="rId1"/>
          <a:stretch/>
        </p:blipFill>
        <p:spPr>
          <a:xfrm>
            <a:off x="-6840" y="360"/>
            <a:ext cx="16389720" cy="914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7" name="Gráfico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4156280" y="416160"/>
            <a:ext cx="1834920" cy="44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8" name="CuadroTexto 6"/>
          <p:cNvSpPr/>
          <p:nvPr/>
        </p:nvSpPr>
        <p:spPr>
          <a:xfrm>
            <a:off x="960840" y="2502720"/>
            <a:ext cx="385740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CO" sz="32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Gracias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9" name="vertical"/>
          <p:cNvGrpSpPr/>
          <p:nvPr/>
        </p:nvGrpSpPr>
        <p:grpSpPr>
          <a:xfrm>
            <a:off x="1135440" y="5455080"/>
            <a:ext cx="2666880" cy="2243880"/>
            <a:chOff x="1135440" y="5455080"/>
            <a:chExt cx="2666880" cy="2243880"/>
          </a:xfrm>
        </p:grpSpPr>
        <p:grpSp>
          <p:nvGrpSpPr>
            <p:cNvPr id="390" name="duv-uaf-iaf"/>
            <p:cNvGrpSpPr/>
            <p:nvPr/>
          </p:nvGrpSpPr>
          <p:grpSpPr>
            <a:xfrm>
              <a:off x="2531520" y="5455080"/>
              <a:ext cx="1270800" cy="2243880"/>
              <a:chOff x="2531520" y="5455080"/>
              <a:chExt cx="1270800" cy="2243880"/>
            </a:xfrm>
          </p:grpSpPr>
          <p:sp>
            <p:nvSpPr>
              <p:cNvPr id="391" name="Rectángulo 14"/>
              <p:cNvSpPr/>
              <p:nvPr/>
            </p:nvSpPr>
            <p:spPr>
              <a:xfrm>
                <a:off x="2532240" y="5455080"/>
                <a:ext cx="1268640" cy="2243880"/>
              </a:xfrm>
              <a:prstGeom prst="rect">
                <a:avLst/>
              </a:prstGeom>
              <a:solidFill>
                <a:srgbClr val="b3be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392" name="Rectángulo 15"/>
              <p:cNvSpPr/>
              <p:nvPr/>
            </p:nvSpPr>
            <p:spPr>
              <a:xfrm>
                <a:off x="2532240" y="5455080"/>
                <a:ext cx="1268640" cy="160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pic>
            <p:nvPicPr>
              <p:cNvPr id="393" name="Imagen 16" descr=""/>
              <p:cNvPicPr/>
              <p:nvPr/>
            </p:nvPicPr>
            <p:blipFill>
              <a:blip r:embed="rId4"/>
              <a:stretch/>
            </p:blipFill>
            <p:spPr>
              <a:xfrm>
                <a:off x="2784960" y="5595120"/>
                <a:ext cx="762480" cy="2588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94" name="Imagen 17" descr=""/>
              <p:cNvPicPr/>
              <p:nvPr/>
            </p:nvPicPr>
            <p:blipFill>
              <a:blip r:embed="rId5"/>
              <a:stretch/>
            </p:blipFill>
            <p:spPr>
              <a:xfrm>
                <a:off x="2800800" y="6002280"/>
                <a:ext cx="730800" cy="34164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395" name="Imagen 18" descr=""/>
              <p:cNvPicPr/>
              <p:nvPr/>
            </p:nvPicPr>
            <p:blipFill>
              <a:blip r:embed="rId6"/>
              <a:stretch/>
            </p:blipFill>
            <p:spPr>
              <a:xfrm>
                <a:off x="2780280" y="6491520"/>
                <a:ext cx="771480" cy="46728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396" name="CuadroTexto 19"/>
              <p:cNvSpPr/>
              <p:nvPr/>
            </p:nvSpPr>
            <p:spPr>
              <a:xfrm>
                <a:off x="2550240" y="7154640"/>
                <a:ext cx="1231200" cy="272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27001:2022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PRC/DUV-COL/IS3164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CAB/DUV-COL/IS3165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97" name="Conector recto 20"/>
              <p:cNvCxnSpPr/>
              <p:nvPr/>
            </p:nvCxnSpPr>
            <p:spPr>
              <a:xfrm>
                <a:off x="2531520" y="7059240"/>
                <a:ext cx="1271160" cy="1080"/>
              </a:xfrm>
              <a:prstGeom prst="straightConnector1">
                <a:avLst/>
              </a:prstGeom>
              <a:ln w="0">
                <a:solidFill>
                  <a:srgbClr val="595959"/>
                </a:solidFill>
              </a:ln>
            </p:spPr>
          </p:cxnSp>
        </p:grpSp>
        <p:grpSp>
          <p:nvGrpSpPr>
            <p:cNvPr id="398" name="future builders"/>
            <p:cNvGrpSpPr/>
            <p:nvPr/>
          </p:nvGrpSpPr>
          <p:grpSpPr>
            <a:xfrm>
              <a:off x="1135440" y="5455080"/>
              <a:ext cx="1247400" cy="2243880"/>
              <a:chOff x="1135440" y="5455080"/>
              <a:chExt cx="1247400" cy="2243880"/>
            </a:xfrm>
          </p:grpSpPr>
          <p:sp>
            <p:nvSpPr>
              <p:cNvPr id="399" name="Rectángulo 10"/>
              <p:cNvSpPr/>
              <p:nvPr/>
            </p:nvSpPr>
            <p:spPr>
              <a:xfrm>
                <a:off x="1135440" y="5455080"/>
                <a:ext cx="1246320" cy="2243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pic>
            <p:nvPicPr>
              <p:cNvPr id="400" name="Imagen 11" descr=""/>
              <p:cNvPicPr/>
              <p:nvPr/>
            </p:nvPicPr>
            <p:blipFill>
              <a:blip r:embed="rId7"/>
              <a:stretch/>
            </p:blipFill>
            <p:spPr>
              <a:xfrm>
                <a:off x="1136880" y="5463360"/>
                <a:ext cx="1245960" cy="17424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01" name="Rectángulo 12"/>
              <p:cNvSpPr/>
              <p:nvPr/>
            </p:nvSpPr>
            <p:spPr>
              <a:xfrm>
                <a:off x="1221120" y="6527160"/>
                <a:ext cx="1066320" cy="1036800"/>
              </a:xfrm>
              <a:prstGeom prst="rect">
                <a:avLst/>
              </a:prstGeom>
              <a:solidFill>
                <a:srgbClr val="b1b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402" name="CuadroTexto 13"/>
              <p:cNvSpPr/>
              <p:nvPr/>
            </p:nvSpPr>
            <p:spPr>
              <a:xfrm>
                <a:off x="1231920" y="6527160"/>
                <a:ext cx="105408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9001:2015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MSC-57124103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MSC-57124103-1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ts val="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27032:2023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MSC-571924002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MSC-571924002-1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403" name="Imagen 22" descr=""/>
          <p:cNvPicPr/>
          <p:nvPr/>
        </p:nvPicPr>
        <p:blipFill>
          <a:blip r:embed="rId8"/>
          <a:stretch/>
        </p:blipFill>
        <p:spPr>
          <a:xfrm>
            <a:off x="1101960" y="3567240"/>
            <a:ext cx="4902480" cy="1511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Imagen 26" descr=""/>
          <p:cNvPicPr/>
          <p:nvPr/>
        </p:nvPicPr>
        <p:blipFill>
          <a:blip r:embed="rId9"/>
          <a:stretch/>
        </p:blipFill>
        <p:spPr>
          <a:xfrm>
            <a:off x="478080" y="8447040"/>
            <a:ext cx="6505920" cy="299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05" name="Conector recto 28"/>
          <p:cNvCxnSpPr/>
          <p:nvPr/>
        </p:nvCxnSpPr>
        <p:spPr>
          <a:xfrm>
            <a:off x="7370280" y="8491680"/>
            <a:ext cx="9546480" cy="1080"/>
          </a:xfrm>
          <a:prstGeom prst="straightConnector1">
            <a:avLst/>
          </a:prstGeom>
          <a:ln w="19050">
            <a:solidFill>
              <a:srgbClr val="6dfd8c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Marcador de contenido 1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0" y="0"/>
            <a:ext cx="5943600" cy="914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AutoShape 3"/>
          <p:cNvSpPr/>
          <p:nvPr/>
        </p:nvSpPr>
        <p:spPr>
          <a:xfrm>
            <a:off x="6997680" y="1117440"/>
            <a:ext cx="8076960" cy="68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AutoShape 4"/>
          <p:cNvSpPr/>
          <p:nvPr/>
        </p:nvSpPr>
        <p:spPr>
          <a:xfrm>
            <a:off x="6997680" y="111744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AutoShape 5"/>
          <p:cNvSpPr/>
          <p:nvPr/>
        </p:nvSpPr>
        <p:spPr>
          <a:xfrm>
            <a:off x="6997680" y="29592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AutoShape 6"/>
          <p:cNvSpPr/>
          <p:nvPr/>
        </p:nvSpPr>
        <p:spPr>
          <a:xfrm>
            <a:off x="6997680" y="47880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AutoShape 7"/>
          <p:cNvSpPr/>
          <p:nvPr/>
        </p:nvSpPr>
        <p:spPr>
          <a:xfrm>
            <a:off x="6997680" y="66294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Picture 8" descr=""/>
          <p:cNvPicPr/>
          <p:nvPr/>
        </p:nvPicPr>
        <p:blipFill>
          <a:blip r:embed="rId3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Box 9"/>
          <p:cNvSpPr/>
          <p:nvPr/>
        </p:nvSpPr>
        <p:spPr>
          <a:xfrm>
            <a:off x="1181160" y="4114800"/>
            <a:ext cx="5181120" cy="9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Contenido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6997680" y="111744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01. Fundamentos de Virtualización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6997680" y="29592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02. Arquitectura de Kubernetes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6997680" y="47880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03. Operación y Seguridad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6997680" y="66294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04. Observabilidad y CI/CD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6997680" y="173988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Virtualización tradicional, contenerización con Docker y conceptos de Azure IaaS.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15"/>
          <p:cNvSpPr/>
          <p:nvPr/>
        </p:nvSpPr>
        <p:spPr>
          <a:xfrm>
            <a:off x="6997680" y="358128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Componentes del clúster, nodos, pods, controladores y flujo de despliegue.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16"/>
          <p:cNvSpPr/>
          <p:nvPr/>
        </p:nvSpPr>
        <p:spPr>
          <a:xfrm>
            <a:off x="6997680" y="542304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Gestión de AKS, RBAC, Network Policies y almacenamiento persistente.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Box 17"/>
          <p:cNvSpPr/>
          <p:nvPr/>
        </p:nvSpPr>
        <p:spPr>
          <a:xfrm>
            <a:off x="6997680" y="726444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Monitoreo con Prometheus, Grafana y automatización con Azure DevOps.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AutoShape 3"/>
          <p:cNvSpPr/>
          <p:nvPr/>
        </p:nvSpPr>
        <p:spPr>
          <a:xfrm>
            <a:off x="876240" y="1739880"/>
            <a:ext cx="14490360" cy="1002960"/>
          </a:xfrm>
          <a:prstGeom prst="roundRect">
            <a:avLst>
              <a:gd name="adj" fmla="val 759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AutoShape 4"/>
          <p:cNvSpPr/>
          <p:nvPr/>
        </p:nvSpPr>
        <p:spPr>
          <a:xfrm>
            <a:off x="876240" y="1739880"/>
            <a:ext cx="3377880" cy="1002960"/>
          </a:xfrm>
          <a:prstGeom prst="roundRect">
            <a:avLst>
              <a:gd name="adj" fmla="val 759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AutoShape 5"/>
          <p:cNvSpPr/>
          <p:nvPr/>
        </p:nvSpPr>
        <p:spPr>
          <a:xfrm>
            <a:off x="4572000" y="1739880"/>
            <a:ext cx="3377880" cy="1002960"/>
          </a:xfrm>
          <a:prstGeom prst="roundRect">
            <a:avLst>
              <a:gd name="adj" fmla="val 759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AutoShape 6"/>
          <p:cNvSpPr/>
          <p:nvPr/>
        </p:nvSpPr>
        <p:spPr>
          <a:xfrm>
            <a:off x="8280360" y="1739880"/>
            <a:ext cx="3377880" cy="1002960"/>
          </a:xfrm>
          <a:prstGeom prst="roundRect">
            <a:avLst>
              <a:gd name="adj" fmla="val 759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AutoShape 7"/>
          <p:cNvSpPr/>
          <p:nvPr/>
        </p:nvSpPr>
        <p:spPr>
          <a:xfrm>
            <a:off x="11976120" y="1739880"/>
            <a:ext cx="3377880" cy="1002960"/>
          </a:xfrm>
          <a:prstGeom prst="roundRect">
            <a:avLst>
              <a:gd name="adj" fmla="val 7594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AutoShape 8"/>
          <p:cNvSpPr/>
          <p:nvPr/>
        </p:nvSpPr>
        <p:spPr>
          <a:xfrm>
            <a:off x="876240" y="2959200"/>
            <a:ext cx="14490360" cy="54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AutoShape 9"/>
          <p:cNvSpPr/>
          <p:nvPr/>
        </p:nvSpPr>
        <p:spPr>
          <a:xfrm>
            <a:off x="876240" y="2959200"/>
            <a:ext cx="4660560" cy="5486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AutoShape 10"/>
          <p:cNvSpPr/>
          <p:nvPr/>
        </p:nvSpPr>
        <p:spPr>
          <a:xfrm>
            <a:off x="1130400" y="3835440"/>
            <a:ext cx="12240" cy="149832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AutoShape 11"/>
          <p:cNvSpPr/>
          <p:nvPr/>
        </p:nvSpPr>
        <p:spPr>
          <a:xfrm>
            <a:off x="5791320" y="2959200"/>
            <a:ext cx="4660560" cy="5486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AutoShape 12"/>
          <p:cNvSpPr/>
          <p:nvPr/>
        </p:nvSpPr>
        <p:spPr>
          <a:xfrm>
            <a:off x="6045120" y="3835440"/>
            <a:ext cx="12240" cy="111708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AutoShape 13"/>
          <p:cNvSpPr/>
          <p:nvPr/>
        </p:nvSpPr>
        <p:spPr>
          <a:xfrm>
            <a:off x="10706040" y="2959200"/>
            <a:ext cx="4660560" cy="5486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AutoShape 14"/>
          <p:cNvSpPr/>
          <p:nvPr/>
        </p:nvSpPr>
        <p:spPr>
          <a:xfrm>
            <a:off x="10960200" y="3835440"/>
            <a:ext cx="12240" cy="111708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8" name="Picture 15" descr=""/>
          <p:cNvPicPr/>
          <p:nvPr/>
        </p:nvPicPr>
        <p:blipFill>
          <a:blip r:embed="rId1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Box 16"/>
          <p:cNvSpPr/>
          <p:nvPr/>
        </p:nvSpPr>
        <p:spPr>
          <a:xfrm>
            <a:off x="876240" y="68580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Información General del Programa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17"/>
          <p:cNvSpPr/>
          <p:nvPr/>
        </p:nvSpPr>
        <p:spPr>
          <a:xfrm>
            <a:off x="876240" y="2374920"/>
            <a:ext cx="3377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Duración Total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18"/>
          <p:cNvSpPr/>
          <p:nvPr/>
        </p:nvSpPr>
        <p:spPr>
          <a:xfrm>
            <a:off x="4572000" y="2374920"/>
            <a:ext cx="3377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Áreas Temáticas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19"/>
          <p:cNvSpPr/>
          <p:nvPr/>
        </p:nvSpPr>
        <p:spPr>
          <a:xfrm>
            <a:off x="8280360" y="2374920"/>
            <a:ext cx="3377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Nivel del Curso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Box 20"/>
          <p:cNvSpPr/>
          <p:nvPr/>
        </p:nvSpPr>
        <p:spPr>
          <a:xfrm>
            <a:off x="11976120" y="2374920"/>
            <a:ext cx="3377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Plataforma Principal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21"/>
          <p:cNvSpPr/>
          <p:nvPr/>
        </p:nvSpPr>
        <p:spPr>
          <a:xfrm>
            <a:off x="1130400" y="3213000"/>
            <a:ext cx="41526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Objetivo General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22"/>
          <p:cNvSpPr/>
          <p:nvPr/>
        </p:nvSpPr>
        <p:spPr>
          <a:xfrm>
            <a:off x="6045120" y="3213000"/>
            <a:ext cx="41526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Metodología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23"/>
          <p:cNvSpPr/>
          <p:nvPr/>
        </p:nvSpPr>
        <p:spPr>
          <a:xfrm>
            <a:off x="10960200" y="3213000"/>
            <a:ext cx="41526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Tecnologías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TextBox 24"/>
          <p:cNvSpPr/>
          <p:nvPr/>
        </p:nvSpPr>
        <p:spPr>
          <a:xfrm>
            <a:off x="876240" y="1765440"/>
            <a:ext cx="3555720" cy="583920"/>
          </a:xfrm>
          <a:prstGeom prst="roundRect">
            <a:avLst>
              <a:gd name="adj" fmla="val 1521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32h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25"/>
          <p:cNvSpPr/>
          <p:nvPr/>
        </p:nvSpPr>
        <p:spPr>
          <a:xfrm>
            <a:off x="4572000" y="1765440"/>
            <a:ext cx="3555720" cy="583920"/>
          </a:xfrm>
          <a:prstGeom prst="roundRect">
            <a:avLst>
              <a:gd name="adj" fmla="val 1521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4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26"/>
          <p:cNvSpPr/>
          <p:nvPr/>
        </p:nvSpPr>
        <p:spPr>
          <a:xfrm>
            <a:off x="8280360" y="1765440"/>
            <a:ext cx="3555720" cy="583920"/>
          </a:xfrm>
          <a:prstGeom prst="roundRect">
            <a:avLst>
              <a:gd name="adj" fmla="val 1521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Intermedio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11976120" y="1765440"/>
            <a:ext cx="3555720" cy="583920"/>
          </a:xfrm>
          <a:prstGeom prst="roundRect">
            <a:avLst>
              <a:gd name="adj" fmla="val 1521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Azure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28"/>
          <p:cNvSpPr/>
          <p:nvPr/>
        </p:nvSpPr>
        <p:spPr>
          <a:xfrm>
            <a:off x="1384200" y="3835440"/>
            <a:ext cx="3898440" cy="14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Proporcionar comprensión profunda de Kubernetes y su aplicación práctica en Azure AKS.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Box 29"/>
          <p:cNvSpPr/>
          <p:nvPr/>
        </p:nvSpPr>
        <p:spPr>
          <a:xfrm>
            <a:off x="1384200" y="553716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Dominar fundamentos de contenerización con Docker.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Box 30"/>
          <p:cNvSpPr/>
          <p:nvPr/>
        </p:nvSpPr>
        <p:spPr>
          <a:xfrm>
            <a:off x="1384200" y="648972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Comprender arquitectura y componentes de Kubernetes.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31"/>
          <p:cNvSpPr/>
          <p:nvPr/>
        </p:nvSpPr>
        <p:spPr>
          <a:xfrm>
            <a:off x="1384200" y="744228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Implementar operación avanzada en AKS.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32"/>
          <p:cNvSpPr/>
          <p:nvPr/>
        </p:nvSpPr>
        <p:spPr>
          <a:xfrm>
            <a:off x="6299280" y="3835440"/>
            <a:ext cx="3898440" cy="11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Enfoque teórico-práctico con laboratorios en Azure y proyecto final.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33"/>
          <p:cNvSpPr/>
          <p:nvPr/>
        </p:nvSpPr>
        <p:spPr>
          <a:xfrm>
            <a:off x="6299280" y="515628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Prácticas específicas en cada área temática.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34"/>
          <p:cNvSpPr/>
          <p:nvPr/>
        </p:nvSpPr>
        <p:spPr>
          <a:xfrm>
            <a:off x="6299280" y="610884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Laboratorios hands-on en Azure VMs y AKS.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35"/>
          <p:cNvSpPr/>
          <p:nvPr/>
        </p:nvSpPr>
        <p:spPr>
          <a:xfrm>
            <a:off x="6299280" y="706104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Proyecto final de aplicación multicapa.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36"/>
          <p:cNvSpPr/>
          <p:nvPr/>
        </p:nvSpPr>
        <p:spPr>
          <a:xfrm>
            <a:off x="11214000" y="3835440"/>
            <a:ext cx="3898440" cy="11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Stack completo de tecnologías modernas para DevOps y cloud.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37"/>
          <p:cNvSpPr/>
          <p:nvPr/>
        </p:nvSpPr>
        <p:spPr>
          <a:xfrm>
            <a:off x="11214000" y="515628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Docker, Kubernetes, Azure AKS y ACR.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38"/>
          <p:cNvSpPr/>
          <p:nvPr/>
        </p:nvSpPr>
        <p:spPr>
          <a:xfrm>
            <a:off x="11214000" y="610884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Prometheus, Grafana para observabilidad.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39"/>
          <p:cNvSpPr/>
          <p:nvPr/>
        </p:nvSpPr>
        <p:spPr>
          <a:xfrm>
            <a:off x="11214000" y="7061040"/>
            <a:ext cx="38984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Azure DevOps, GitLab CI/CD y ArgoCD.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40"/>
          <p:cNvSpPr/>
          <p:nvPr/>
        </p:nvSpPr>
        <p:spPr>
          <a:xfrm>
            <a:off x="1003320" y="558792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Box 41"/>
          <p:cNvSpPr/>
          <p:nvPr/>
        </p:nvSpPr>
        <p:spPr>
          <a:xfrm>
            <a:off x="1003320" y="655308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Box 42"/>
          <p:cNvSpPr/>
          <p:nvPr/>
        </p:nvSpPr>
        <p:spPr>
          <a:xfrm>
            <a:off x="1003320" y="750564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Box 43"/>
          <p:cNvSpPr/>
          <p:nvPr/>
        </p:nvSpPr>
        <p:spPr>
          <a:xfrm>
            <a:off x="5918040" y="521964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44"/>
          <p:cNvSpPr/>
          <p:nvPr/>
        </p:nvSpPr>
        <p:spPr>
          <a:xfrm>
            <a:off x="5918040" y="617220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45"/>
          <p:cNvSpPr/>
          <p:nvPr/>
        </p:nvSpPr>
        <p:spPr>
          <a:xfrm>
            <a:off x="5918040" y="712476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Box 46"/>
          <p:cNvSpPr/>
          <p:nvPr/>
        </p:nvSpPr>
        <p:spPr>
          <a:xfrm>
            <a:off x="10833120" y="521964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47"/>
          <p:cNvSpPr/>
          <p:nvPr/>
        </p:nvSpPr>
        <p:spPr>
          <a:xfrm>
            <a:off x="10833120" y="617220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Box 48"/>
          <p:cNvSpPr/>
          <p:nvPr/>
        </p:nvSpPr>
        <p:spPr>
          <a:xfrm>
            <a:off x="10833120" y="712476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AutoShape 3"/>
          <p:cNvSpPr/>
          <p:nvPr/>
        </p:nvSpPr>
        <p:spPr>
          <a:xfrm>
            <a:off x="1181160" y="2197080"/>
            <a:ext cx="8076960" cy="54352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AutoShape 4"/>
          <p:cNvSpPr/>
          <p:nvPr/>
        </p:nvSpPr>
        <p:spPr>
          <a:xfrm>
            <a:off x="9893160" y="1562040"/>
            <a:ext cx="5181120" cy="66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AutoShape 5"/>
          <p:cNvSpPr/>
          <p:nvPr/>
        </p:nvSpPr>
        <p:spPr>
          <a:xfrm>
            <a:off x="9893160" y="1562040"/>
            <a:ext cx="5181120" cy="32256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AutoShape 6"/>
          <p:cNvSpPr/>
          <p:nvPr/>
        </p:nvSpPr>
        <p:spPr>
          <a:xfrm>
            <a:off x="12141360" y="1790640"/>
            <a:ext cx="672840" cy="672840"/>
          </a:xfrm>
          <a:prstGeom prst="roundRect">
            <a:avLst>
              <a:gd name="adj" fmla="val 49056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AutoShape 7"/>
          <p:cNvSpPr/>
          <p:nvPr/>
        </p:nvSpPr>
        <p:spPr>
          <a:xfrm>
            <a:off x="9893160" y="5029200"/>
            <a:ext cx="5181120" cy="32256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AutoShape 8"/>
          <p:cNvSpPr/>
          <p:nvPr/>
        </p:nvSpPr>
        <p:spPr>
          <a:xfrm>
            <a:off x="12141360" y="5257800"/>
            <a:ext cx="672840" cy="672840"/>
          </a:xfrm>
          <a:prstGeom prst="roundRect">
            <a:avLst>
              <a:gd name="adj" fmla="val 49056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9" name="Picture 9" descr=""/>
          <p:cNvPicPr/>
          <p:nvPr/>
        </p:nvPicPr>
        <p:blipFill>
          <a:blip r:embed="rId1"/>
          <a:srcRect l="0" t="5952" r="0" b="5952"/>
          <a:stretch/>
        </p:blipFill>
        <p:spPr>
          <a:xfrm>
            <a:off x="14135040" y="177840"/>
            <a:ext cx="1904760" cy="41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10" descr=""/>
          <p:cNvPicPr/>
          <p:nvPr/>
        </p:nvPicPr>
        <p:blipFill>
          <a:blip r:embed="rId2"/>
          <a:stretch/>
        </p:blipFill>
        <p:spPr>
          <a:xfrm>
            <a:off x="1587600" y="2197080"/>
            <a:ext cx="7238520" cy="543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Box 11"/>
          <p:cNvSpPr/>
          <p:nvPr/>
        </p:nvSpPr>
        <p:spPr>
          <a:xfrm>
            <a:off x="876240" y="609480"/>
            <a:ext cx="14490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Distribución de Horas por Área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Box 12"/>
          <p:cNvSpPr/>
          <p:nvPr/>
        </p:nvSpPr>
        <p:spPr>
          <a:xfrm>
            <a:off x="10147320" y="2692440"/>
            <a:ext cx="467316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Distribución Equilibrada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Box 13"/>
          <p:cNvSpPr/>
          <p:nvPr/>
        </p:nvSpPr>
        <p:spPr>
          <a:xfrm>
            <a:off x="10147320" y="6159600"/>
            <a:ext cx="467316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Enfoque Práctico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Box 14"/>
          <p:cNvSpPr/>
          <p:nvPr/>
        </p:nvSpPr>
        <p:spPr>
          <a:xfrm>
            <a:off x="10147320" y="3213000"/>
            <a:ext cx="4673160" cy="134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El programa dedica tiempo significativo tanto a fundamentos como aspectos avanzados operacionales.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15"/>
          <p:cNvSpPr/>
          <p:nvPr/>
        </p:nvSpPr>
        <p:spPr>
          <a:xfrm>
            <a:off x="10147320" y="6680160"/>
            <a:ext cx="4673160" cy="134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Mayor inversión de tiempo en operación, seguridad y observabilidad para entornos de producción.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6" name="Picture 16" descr=""/>
          <p:cNvPicPr/>
          <p:nvPr/>
        </p:nvPicPr>
        <p:blipFill>
          <a:blip r:embed="rId3"/>
          <a:srcRect l="0" t="14997" r="0" b="14997"/>
          <a:stretch/>
        </p:blipFill>
        <p:spPr>
          <a:xfrm>
            <a:off x="12331800" y="2019240"/>
            <a:ext cx="304560" cy="21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Picture 17" descr=""/>
          <p:cNvPicPr/>
          <p:nvPr/>
        </p:nvPicPr>
        <p:blipFill>
          <a:blip r:embed="rId4"/>
          <a:srcRect l="0" t="6001" r="0" b="6001"/>
          <a:stretch/>
        </p:blipFill>
        <p:spPr>
          <a:xfrm>
            <a:off x="12357000" y="5473800"/>
            <a:ext cx="240840" cy="21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AutoShape 3"/>
          <p:cNvSpPr/>
          <p:nvPr/>
        </p:nvSpPr>
        <p:spPr>
          <a:xfrm>
            <a:off x="1181160" y="1600200"/>
            <a:ext cx="8076960" cy="20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AutoShape 4"/>
          <p:cNvSpPr/>
          <p:nvPr/>
        </p:nvSpPr>
        <p:spPr>
          <a:xfrm>
            <a:off x="1181160" y="1600200"/>
            <a:ext cx="8076960" cy="20826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AutoShape 5"/>
          <p:cNvSpPr/>
          <p:nvPr/>
        </p:nvSpPr>
        <p:spPr>
          <a:xfrm>
            <a:off x="1181160" y="3873600"/>
            <a:ext cx="807696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AutoShape 6"/>
          <p:cNvSpPr/>
          <p:nvPr/>
        </p:nvSpPr>
        <p:spPr>
          <a:xfrm>
            <a:off x="1181160" y="3873600"/>
            <a:ext cx="3911400" cy="43556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AutoShape 7"/>
          <p:cNvSpPr/>
          <p:nvPr/>
        </p:nvSpPr>
        <p:spPr>
          <a:xfrm>
            <a:off x="1460520" y="4114800"/>
            <a:ext cx="685440" cy="68544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AutoShape 8"/>
          <p:cNvSpPr/>
          <p:nvPr/>
        </p:nvSpPr>
        <p:spPr>
          <a:xfrm>
            <a:off x="5346720" y="3873600"/>
            <a:ext cx="3911400" cy="43556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AutoShape 9"/>
          <p:cNvSpPr/>
          <p:nvPr/>
        </p:nvSpPr>
        <p:spPr>
          <a:xfrm>
            <a:off x="5626080" y="4114800"/>
            <a:ext cx="685440" cy="68544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" name="Picture 10" descr=""/>
          <p:cNvPicPr/>
          <p:nvPr/>
        </p:nvPicPr>
        <p:blipFill>
          <a:blip r:embed="rId1"/>
          <a:srcRect l="6999" t="0" r="6999" b="0"/>
          <a:stretch/>
        </p:blipFill>
        <p:spPr>
          <a:xfrm>
            <a:off x="9893160" y="2311560"/>
            <a:ext cx="5181120" cy="2539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11" descr=""/>
          <p:cNvPicPr/>
          <p:nvPr/>
        </p:nvPicPr>
        <p:blipFill>
          <a:blip r:embed="rId2"/>
          <a:srcRect l="12000" t="0" r="12000" b="0"/>
          <a:stretch/>
        </p:blipFill>
        <p:spPr>
          <a:xfrm>
            <a:off x="9893160" y="4978440"/>
            <a:ext cx="5181120" cy="2539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Picture 12" descr=""/>
          <p:cNvPicPr/>
          <p:nvPr/>
        </p:nvPicPr>
        <p:blipFill>
          <a:blip r:embed="rId3"/>
          <a:srcRect l="0" t="4004" r="0" b="4004"/>
          <a:stretch/>
        </p:blipFill>
        <p:spPr>
          <a:xfrm>
            <a:off x="14135040" y="177840"/>
            <a:ext cx="1904760" cy="43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TextBox 13"/>
          <p:cNvSpPr/>
          <p:nvPr/>
        </p:nvSpPr>
        <p:spPr>
          <a:xfrm>
            <a:off x="876240" y="635040"/>
            <a:ext cx="14490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Área 1: Fundamentos de Virtualización y Docker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Box 14"/>
          <p:cNvSpPr/>
          <p:nvPr/>
        </p:nvSpPr>
        <p:spPr>
          <a:xfrm>
            <a:off x="1434960" y="1841400"/>
            <a:ext cx="756900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Contenido Principal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15"/>
          <p:cNvSpPr/>
          <p:nvPr/>
        </p:nvSpPr>
        <p:spPr>
          <a:xfrm>
            <a:off x="1434960" y="5041800"/>
            <a:ext cx="340308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Tradicional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16"/>
          <p:cNvSpPr/>
          <p:nvPr/>
        </p:nvSpPr>
        <p:spPr>
          <a:xfrm>
            <a:off x="5600880" y="5041800"/>
            <a:ext cx="340308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Contenerización Docker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Box 17"/>
          <p:cNvSpPr/>
          <p:nvPr/>
        </p:nvSpPr>
        <p:spPr>
          <a:xfrm>
            <a:off x="1434960" y="2413080"/>
            <a:ext cx="7569000" cy="10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Comprensión profunda de los principios de virtualización, las ventajas de los contenedores y el uso de Docker como base fundamental de Kubernetes.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Box 18"/>
          <p:cNvSpPr/>
          <p:nvPr/>
        </p:nvSpPr>
        <p:spPr>
          <a:xfrm>
            <a:off x="1434960" y="5918040"/>
            <a:ext cx="3403080" cy="20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Conceptos de hipervisores, máquinas virtuales, snapshots y servicios IaaS en Azure para establecer fundamentos sólidos.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Box 19"/>
          <p:cNvSpPr/>
          <p:nvPr/>
        </p:nvSpPr>
        <p:spPr>
          <a:xfrm>
            <a:off x="5600880" y="5918040"/>
            <a:ext cx="340308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Fundamentos de Docker, Dockerfile, redes, volúmenes, Docker Compose y Azure Container Registry (ACR).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6" name="Picture 20" descr=""/>
          <p:cNvPicPr/>
          <p:nvPr/>
        </p:nvPicPr>
        <p:blipFill>
          <a:blip r:embed="rId4"/>
          <a:srcRect l="0" t="2996" r="0" b="2996"/>
          <a:stretch/>
        </p:blipFill>
        <p:spPr>
          <a:xfrm>
            <a:off x="1689120" y="4343400"/>
            <a:ext cx="24084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Picture 21" descr=""/>
          <p:cNvPicPr/>
          <p:nvPr/>
        </p:nvPicPr>
        <p:blipFill>
          <a:blip r:embed="rId5"/>
          <a:srcRect l="0" t="13003" r="0" b="13003"/>
          <a:stretch/>
        </p:blipFill>
        <p:spPr>
          <a:xfrm>
            <a:off x="5816520" y="4343400"/>
            <a:ext cx="304560" cy="2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n 2" descr=""/>
          <p:cNvPicPr/>
          <p:nvPr/>
        </p:nvPicPr>
        <p:blipFill>
          <a:blip r:embed="rId1"/>
          <a:stretch/>
        </p:blipFill>
        <p:spPr>
          <a:xfrm>
            <a:off x="1851120" y="635040"/>
            <a:ext cx="13976280" cy="786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AutoShape 3"/>
          <p:cNvSpPr/>
          <p:nvPr/>
        </p:nvSpPr>
        <p:spPr>
          <a:xfrm>
            <a:off x="876240" y="4203720"/>
            <a:ext cx="14490360" cy="28317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AutoShape 4"/>
          <p:cNvSpPr/>
          <p:nvPr/>
        </p:nvSpPr>
        <p:spPr>
          <a:xfrm>
            <a:off x="888840" y="4216320"/>
            <a:ext cx="321264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AutoShape 5"/>
          <p:cNvSpPr/>
          <p:nvPr/>
        </p:nvSpPr>
        <p:spPr>
          <a:xfrm>
            <a:off x="4114800" y="4216320"/>
            <a:ext cx="380952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AutoShape 6"/>
          <p:cNvSpPr/>
          <p:nvPr/>
        </p:nvSpPr>
        <p:spPr>
          <a:xfrm>
            <a:off x="7937640" y="4216320"/>
            <a:ext cx="374616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AutoShape 7"/>
          <p:cNvSpPr/>
          <p:nvPr/>
        </p:nvSpPr>
        <p:spPr>
          <a:xfrm>
            <a:off x="11684160" y="4216320"/>
            <a:ext cx="365724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AutoShape 8"/>
          <p:cNvSpPr/>
          <p:nvPr/>
        </p:nvSpPr>
        <p:spPr>
          <a:xfrm>
            <a:off x="888840" y="4775040"/>
            <a:ext cx="32126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AutoShape 9"/>
          <p:cNvSpPr/>
          <p:nvPr/>
        </p:nvSpPr>
        <p:spPr>
          <a:xfrm>
            <a:off x="4114800" y="4775040"/>
            <a:ext cx="380952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AutoShape 10"/>
          <p:cNvSpPr/>
          <p:nvPr/>
        </p:nvSpPr>
        <p:spPr>
          <a:xfrm>
            <a:off x="7937640" y="4775040"/>
            <a:ext cx="374616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AutoShape 11"/>
          <p:cNvSpPr/>
          <p:nvPr/>
        </p:nvSpPr>
        <p:spPr>
          <a:xfrm>
            <a:off x="11684160" y="4775040"/>
            <a:ext cx="36572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AutoShape 12"/>
          <p:cNvSpPr/>
          <p:nvPr/>
        </p:nvSpPr>
        <p:spPr>
          <a:xfrm>
            <a:off x="888840" y="5334120"/>
            <a:ext cx="32126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AutoShape 13"/>
          <p:cNvSpPr/>
          <p:nvPr/>
        </p:nvSpPr>
        <p:spPr>
          <a:xfrm>
            <a:off x="4114800" y="5334120"/>
            <a:ext cx="380952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AutoShape 14"/>
          <p:cNvSpPr/>
          <p:nvPr/>
        </p:nvSpPr>
        <p:spPr>
          <a:xfrm>
            <a:off x="7937640" y="5334120"/>
            <a:ext cx="374616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AutoShape 15"/>
          <p:cNvSpPr/>
          <p:nvPr/>
        </p:nvSpPr>
        <p:spPr>
          <a:xfrm>
            <a:off x="11684160" y="5334120"/>
            <a:ext cx="36572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AutoShape 16"/>
          <p:cNvSpPr/>
          <p:nvPr/>
        </p:nvSpPr>
        <p:spPr>
          <a:xfrm>
            <a:off x="888840" y="5892840"/>
            <a:ext cx="32126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AutoShape 17"/>
          <p:cNvSpPr/>
          <p:nvPr/>
        </p:nvSpPr>
        <p:spPr>
          <a:xfrm>
            <a:off x="4114800" y="5892840"/>
            <a:ext cx="380952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AutoShape 18"/>
          <p:cNvSpPr/>
          <p:nvPr/>
        </p:nvSpPr>
        <p:spPr>
          <a:xfrm>
            <a:off x="7937640" y="5892840"/>
            <a:ext cx="374616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AutoShape 19"/>
          <p:cNvSpPr/>
          <p:nvPr/>
        </p:nvSpPr>
        <p:spPr>
          <a:xfrm>
            <a:off x="11684160" y="5892840"/>
            <a:ext cx="36572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AutoShape 20"/>
          <p:cNvSpPr/>
          <p:nvPr/>
        </p:nvSpPr>
        <p:spPr>
          <a:xfrm>
            <a:off x="888840" y="6451560"/>
            <a:ext cx="32126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AutoShape 21"/>
          <p:cNvSpPr/>
          <p:nvPr/>
        </p:nvSpPr>
        <p:spPr>
          <a:xfrm>
            <a:off x="4114800" y="6451560"/>
            <a:ext cx="380952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AutoShape 22"/>
          <p:cNvSpPr/>
          <p:nvPr/>
        </p:nvSpPr>
        <p:spPr>
          <a:xfrm>
            <a:off x="7937640" y="6451560"/>
            <a:ext cx="374616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AutoShape 23"/>
          <p:cNvSpPr/>
          <p:nvPr/>
        </p:nvSpPr>
        <p:spPr>
          <a:xfrm>
            <a:off x="11684160" y="6451560"/>
            <a:ext cx="3657240" cy="55836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0" name="Picture 24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TextBox 25"/>
          <p:cNvSpPr/>
          <p:nvPr/>
        </p:nvSpPr>
        <p:spPr>
          <a:xfrm>
            <a:off x="876240" y="209556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vs Contenerización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Box 26"/>
          <p:cNvSpPr/>
          <p:nvPr/>
        </p:nvSpPr>
        <p:spPr>
          <a:xfrm>
            <a:off x="876240" y="3162240"/>
            <a:ext cx="144903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Comparativa detallada entre las tecnologías de virtualización tradicional y contenerización moderna, destacando las ventajas específicas de cada enfoque y sus casos de uso óptimos en entornos empresariales.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Box 27"/>
          <p:cNvSpPr/>
          <p:nvPr/>
        </p:nvSpPr>
        <p:spPr>
          <a:xfrm>
            <a:off x="977760" y="4305240"/>
            <a:ext cx="30348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Característica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4" name="TextBox 28"/>
          <p:cNvSpPr/>
          <p:nvPr/>
        </p:nvSpPr>
        <p:spPr>
          <a:xfrm>
            <a:off x="4203720" y="4305240"/>
            <a:ext cx="36316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Virtualización (VMs)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Box 29"/>
          <p:cNvSpPr/>
          <p:nvPr/>
        </p:nvSpPr>
        <p:spPr>
          <a:xfrm>
            <a:off x="8026560" y="4305240"/>
            <a:ext cx="3568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Contenerización (Docker)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Box 30"/>
          <p:cNvSpPr/>
          <p:nvPr/>
        </p:nvSpPr>
        <p:spPr>
          <a:xfrm>
            <a:off x="11773080" y="4305240"/>
            <a:ext cx="34794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Impacto en Azure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Box 31"/>
          <p:cNvSpPr/>
          <p:nvPr/>
        </p:nvSpPr>
        <p:spPr>
          <a:xfrm>
            <a:off x="977760" y="4863960"/>
            <a:ext cx="30348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Aislamiento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Box 32"/>
          <p:cNvSpPr/>
          <p:nvPr/>
        </p:nvSpPr>
        <p:spPr>
          <a:xfrm>
            <a:off x="4203720" y="4863960"/>
            <a:ext cx="36316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Nivel de SO completo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Box 33"/>
          <p:cNvSpPr/>
          <p:nvPr/>
        </p:nvSpPr>
        <p:spPr>
          <a:xfrm>
            <a:off x="8026560" y="4863960"/>
            <a:ext cx="3568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Nivel de proceso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Box 34"/>
          <p:cNvSpPr/>
          <p:nvPr/>
        </p:nvSpPr>
        <p:spPr>
          <a:xfrm>
            <a:off x="11773080" y="4863960"/>
            <a:ext cx="34794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Mayor flexibilidad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1" name="TextBox 35"/>
          <p:cNvSpPr/>
          <p:nvPr/>
        </p:nvSpPr>
        <p:spPr>
          <a:xfrm>
            <a:off x="977760" y="5423040"/>
            <a:ext cx="30348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Consumo de Recursos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2" name="TextBox 36"/>
          <p:cNvSpPr/>
          <p:nvPr/>
        </p:nvSpPr>
        <p:spPr>
          <a:xfrm>
            <a:off x="4203720" y="5423040"/>
            <a:ext cx="36316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Alto overhead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TextBox 37"/>
          <p:cNvSpPr/>
          <p:nvPr/>
        </p:nvSpPr>
        <p:spPr>
          <a:xfrm>
            <a:off x="8026560" y="5423040"/>
            <a:ext cx="3568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Compartición de kernel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4" name="TextBox 38"/>
          <p:cNvSpPr/>
          <p:nvPr/>
        </p:nvSpPr>
        <p:spPr>
          <a:xfrm>
            <a:off x="11773080" y="5423040"/>
            <a:ext cx="34794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Optimización de costos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Box 39"/>
          <p:cNvSpPr/>
          <p:nvPr/>
        </p:nvSpPr>
        <p:spPr>
          <a:xfrm>
            <a:off x="977760" y="5981760"/>
            <a:ext cx="30348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Tiempo de Arranque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6" name="TextBox 40"/>
          <p:cNvSpPr/>
          <p:nvPr/>
        </p:nvSpPr>
        <p:spPr>
          <a:xfrm>
            <a:off x="4203720" y="5981760"/>
            <a:ext cx="36316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Minutos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TextBox 41"/>
          <p:cNvSpPr/>
          <p:nvPr/>
        </p:nvSpPr>
        <p:spPr>
          <a:xfrm>
            <a:off x="8026560" y="5981760"/>
            <a:ext cx="3568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Segundos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Box 42"/>
          <p:cNvSpPr/>
          <p:nvPr/>
        </p:nvSpPr>
        <p:spPr>
          <a:xfrm>
            <a:off x="11773080" y="5981760"/>
            <a:ext cx="34794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Mejor experiencia usuario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Box 43"/>
          <p:cNvSpPr/>
          <p:nvPr/>
        </p:nvSpPr>
        <p:spPr>
          <a:xfrm>
            <a:off x="977760" y="6540480"/>
            <a:ext cx="30348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Portabilidad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TextBox 44"/>
          <p:cNvSpPr/>
          <p:nvPr/>
        </p:nvSpPr>
        <p:spPr>
          <a:xfrm>
            <a:off x="4203720" y="6540480"/>
            <a:ext cx="36316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Dependiente del hipervisor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Box 45"/>
          <p:cNvSpPr/>
          <p:nvPr/>
        </p:nvSpPr>
        <p:spPr>
          <a:xfrm>
            <a:off x="8026560" y="6540480"/>
            <a:ext cx="3568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Multiplataforma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TextBox 46"/>
          <p:cNvSpPr/>
          <p:nvPr/>
        </p:nvSpPr>
        <p:spPr>
          <a:xfrm>
            <a:off x="11773080" y="6540480"/>
            <a:ext cx="34794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Flexibilidad cloud híbrida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AutoShape 3"/>
          <p:cNvSpPr/>
          <p:nvPr/>
        </p:nvSpPr>
        <p:spPr>
          <a:xfrm>
            <a:off x="876240" y="1638360"/>
            <a:ext cx="1449036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AutoShape 4"/>
          <p:cNvSpPr/>
          <p:nvPr/>
        </p:nvSpPr>
        <p:spPr>
          <a:xfrm>
            <a:off x="87624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AutoShape 5"/>
          <p:cNvSpPr/>
          <p:nvPr/>
        </p:nvSpPr>
        <p:spPr>
          <a:xfrm>
            <a:off x="87624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AutoShape 6"/>
          <p:cNvSpPr/>
          <p:nvPr/>
        </p:nvSpPr>
        <p:spPr>
          <a:xfrm>
            <a:off x="113040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AutoShape 7"/>
          <p:cNvSpPr/>
          <p:nvPr/>
        </p:nvSpPr>
        <p:spPr>
          <a:xfrm>
            <a:off x="581652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AutoShape 8"/>
          <p:cNvSpPr/>
          <p:nvPr/>
        </p:nvSpPr>
        <p:spPr>
          <a:xfrm>
            <a:off x="581652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AutoShape 9"/>
          <p:cNvSpPr/>
          <p:nvPr/>
        </p:nvSpPr>
        <p:spPr>
          <a:xfrm>
            <a:off x="605808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1" name="AutoShape 10"/>
          <p:cNvSpPr/>
          <p:nvPr/>
        </p:nvSpPr>
        <p:spPr>
          <a:xfrm>
            <a:off x="1074420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2" name="AutoShape 11"/>
          <p:cNvSpPr/>
          <p:nvPr/>
        </p:nvSpPr>
        <p:spPr>
          <a:xfrm>
            <a:off x="1074420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AutoShape 12"/>
          <p:cNvSpPr/>
          <p:nvPr/>
        </p:nvSpPr>
        <p:spPr>
          <a:xfrm>
            <a:off x="1099836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4" name="Picture 13"/>
          <p:cNvSpPr/>
          <p:nvPr/>
        </p:nvSpPr>
        <p:spPr>
          <a:xfrm>
            <a:off x="113040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icture 14"/>
          <p:cNvSpPr/>
          <p:nvPr/>
        </p:nvSpPr>
        <p:spPr>
          <a:xfrm>
            <a:off x="605808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icture 15"/>
          <p:cNvSpPr/>
          <p:nvPr/>
        </p:nvSpPr>
        <p:spPr>
          <a:xfrm>
            <a:off x="1099836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7" name="Picture 16" descr=""/>
          <p:cNvPicPr/>
          <p:nvPr/>
        </p:nvPicPr>
        <p:blipFill>
          <a:blip r:embed="rId4"/>
          <a:srcRect l="0" t="4004" r="0" b="4004"/>
          <a:stretch/>
        </p:blipFill>
        <p:spPr>
          <a:xfrm>
            <a:off x="14135040" y="177840"/>
            <a:ext cx="1904760" cy="43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Box 17"/>
          <p:cNvSpPr/>
          <p:nvPr/>
        </p:nvSpPr>
        <p:spPr>
          <a:xfrm>
            <a:off x="876240" y="647640"/>
            <a:ext cx="1449036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Área 2: Fundamentos y Arquitectura de Kubernetes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Box 18"/>
          <p:cNvSpPr/>
          <p:nvPr/>
        </p:nvSpPr>
        <p:spPr>
          <a:xfrm>
            <a:off x="1130400" y="4343400"/>
            <a:ext cx="4114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Arquitectura del Clúster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Box 19"/>
          <p:cNvSpPr/>
          <p:nvPr/>
        </p:nvSpPr>
        <p:spPr>
          <a:xfrm>
            <a:off x="6058080" y="4343400"/>
            <a:ext cx="4114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Componentes Principales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Box 20"/>
          <p:cNvSpPr/>
          <p:nvPr/>
        </p:nvSpPr>
        <p:spPr>
          <a:xfrm>
            <a:off x="10998360" y="4343400"/>
            <a:ext cx="4114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Networking Avanzado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TextBox 21"/>
          <p:cNvSpPr/>
          <p:nvPr/>
        </p:nvSpPr>
        <p:spPr>
          <a:xfrm>
            <a:off x="1384200" y="5384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Plano de control y plano de datos distribuido.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TextBox 22"/>
          <p:cNvSpPr/>
          <p:nvPr/>
        </p:nvSpPr>
        <p:spPr>
          <a:xfrm>
            <a:off x="1384200" y="6286680"/>
            <a:ext cx="386028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Nodos maestros y trabajadores coordinados eficientemente.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TextBox 23"/>
          <p:cNvSpPr/>
          <p:nvPr/>
        </p:nvSpPr>
        <p:spPr>
          <a:xfrm>
            <a:off x="1384200" y="754380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Pods como unidad mínima de despliegue.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Box 24"/>
          <p:cNvSpPr/>
          <p:nvPr/>
        </p:nvSpPr>
        <p:spPr>
          <a:xfrm>
            <a:off x="6311880" y="5384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API Server como punto central de comunicación.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25"/>
          <p:cNvSpPr/>
          <p:nvPr/>
        </p:nvSpPr>
        <p:spPr>
          <a:xfrm>
            <a:off x="6311880" y="62866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etcd para almacenamiento distribuido de configuración.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TextBox 26"/>
          <p:cNvSpPr/>
          <p:nvPr/>
        </p:nvSpPr>
        <p:spPr>
          <a:xfrm>
            <a:off x="6311880" y="7188120"/>
            <a:ext cx="386028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Scheduler y Controller Manager para automatización.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TextBox 27"/>
          <p:cNvSpPr/>
          <p:nvPr/>
        </p:nvSpPr>
        <p:spPr>
          <a:xfrm>
            <a:off x="11252160" y="5384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Services: ClusterIP, NodePort y LoadBalancer integrados.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Box 28"/>
          <p:cNvSpPr/>
          <p:nvPr/>
        </p:nvSpPr>
        <p:spPr>
          <a:xfrm>
            <a:off x="11252160" y="62866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Ingress Controllers para enrutamiento HTTP avanzado.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TextBox 29"/>
          <p:cNvSpPr/>
          <p:nvPr/>
        </p:nvSpPr>
        <p:spPr>
          <a:xfrm>
            <a:off x="11252160" y="718812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Network Policies para segmentación de red.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TextBox 30"/>
          <p:cNvSpPr/>
          <p:nvPr/>
        </p:nvSpPr>
        <p:spPr>
          <a:xfrm>
            <a:off x="1003320" y="54356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Box 31"/>
          <p:cNvSpPr/>
          <p:nvPr/>
        </p:nvSpPr>
        <p:spPr>
          <a:xfrm>
            <a:off x="1003320" y="63374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Box 32"/>
          <p:cNvSpPr/>
          <p:nvPr/>
        </p:nvSpPr>
        <p:spPr>
          <a:xfrm>
            <a:off x="1003320" y="759456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Box 33"/>
          <p:cNvSpPr/>
          <p:nvPr/>
        </p:nvSpPr>
        <p:spPr>
          <a:xfrm>
            <a:off x="5931000" y="54356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Box 34"/>
          <p:cNvSpPr/>
          <p:nvPr/>
        </p:nvSpPr>
        <p:spPr>
          <a:xfrm>
            <a:off x="5931000" y="63374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TextBox 35"/>
          <p:cNvSpPr/>
          <p:nvPr/>
        </p:nvSpPr>
        <p:spPr>
          <a:xfrm>
            <a:off x="5931000" y="723888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TextBox 36"/>
          <p:cNvSpPr/>
          <p:nvPr/>
        </p:nvSpPr>
        <p:spPr>
          <a:xfrm>
            <a:off x="10871280" y="54356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TextBox 37"/>
          <p:cNvSpPr/>
          <p:nvPr/>
        </p:nvSpPr>
        <p:spPr>
          <a:xfrm>
            <a:off x="10871280" y="63374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TextBox 38"/>
          <p:cNvSpPr/>
          <p:nvPr/>
        </p:nvSpPr>
        <p:spPr>
          <a:xfrm>
            <a:off x="10871280" y="723888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n 1" descr=""/>
          <p:cNvPicPr/>
          <p:nvPr/>
        </p:nvPicPr>
        <p:blipFill>
          <a:blip r:embed="rId1"/>
          <a:stretch/>
        </p:blipFill>
        <p:spPr>
          <a:xfrm>
            <a:off x="1851120" y="635040"/>
            <a:ext cx="13976280" cy="786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1" name="AutoShape 3"/>
          <p:cNvSpPr/>
          <p:nvPr/>
        </p:nvSpPr>
        <p:spPr>
          <a:xfrm>
            <a:off x="876240" y="2235240"/>
            <a:ext cx="14490360" cy="57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AutoShape 4"/>
          <p:cNvSpPr/>
          <p:nvPr/>
        </p:nvSpPr>
        <p:spPr>
          <a:xfrm>
            <a:off x="8102520" y="2235240"/>
            <a:ext cx="12240" cy="571464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3" name="AutoShape 5"/>
          <p:cNvSpPr/>
          <p:nvPr/>
        </p:nvSpPr>
        <p:spPr>
          <a:xfrm>
            <a:off x="876240" y="2235240"/>
            <a:ext cx="7238520" cy="21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AutoShape 6"/>
          <p:cNvSpPr/>
          <p:nvPr/>
        </p:nvSpPr>
        <p:spPr>
          <a:xfrm>
            <a:off x="7835760" y="223524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AutoShape 7"/>
          <p:cNvSpPr/>
          <p:nvPr/>
        </p:nvSpPr>
        <p:spPr>
          <a:xfrm>
            <a:off x="7112160" y="250200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AutoShape 8"/>
          <p:cNvSpPr/>
          <p:nvPr/>
        </p:nvSpPr>
        <p:spPr>
          <a:xfrm>
            <a:off x="8115480" y="374652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AutoShape 9"/>
          <p:cNvSpPr/>
          <p:nvPr/>
        </p:nvSpPr>
        <p:spPr>
          <a:xfrm>
            <a:off x="7835760" y="374652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AutoShape 10"/>
          <p:cNvSpPr/>
          <p:nvPr/>
        </p:nvSpPr>
        <p:spPr>
          <a:xfrm>
            <a:off x="8381880" y="401328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AutoShape 11"/>
          <p:cNvSpPr/>
          <p:nvPr/>
        </p:nvSpPr>
        <p:spPr>
          <a:xfrm>
            <a:off x="876240" y="492768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AutoShape 12"/>
          <p:cNvSpPr/>
          <p:nvPr/>
        </p:nvSpPr>
        <p:spPr>
          <a:xfrm>
            <a:off x="7835760" y="492768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AutoShape 13"/>
          <p:cNvSpPr/>
          <p:nvPr/>
        </p:nvSpPr>
        <p:spPr>
          <a:xfrm>
            <a:off x="7112160" y="519444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2" name="AutoShape 14"/>
          <p:cNvSpPr/>
          <p:nvPr/>
        </p:nvSpPr>
        <p:spPr>
          <a:xfrm>
            <a:off x="8115480" y="610884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" name="AutoShape 15"/>
          <p:cNvSpPr/>
          <p:nvPr/>
        </p:nvSpPr>
        <p:spPr>
          <a:xfrm>
            <a:off x="7835760" y="610884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AutoShape 16"/>
          <p:cNvSpPr/>
          <p:nvPr/>
        </p:nvSpPr>
        <p:spPr>
          <a:xfrm>
            <a:off x="8381880" y="637524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5" name="Picture 17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6" name="TextBox 18"/>
          <p:cNvSpPr/>
          <p:nvPr/>
        </p:nvSpPr>
        <p:spPr>
          <a:xfrm>
            <a:off x="876240" y="118116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Flujo de Despliegue en Kubernetes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TextBox 19"/>
          <p:cNvSpPr/>
          <p:nvPr/>
        </p:nvSpPr>
        <p:spPr>
          <a:xfrm>
            <a:off x="876240" y="232416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Definición YAML Declarativa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TextBox 20"/>
          <p:cNvSpPr/>
          <p:nvPr/>
        </p:nvSpPr>
        <p:spPr>
          <a:xfrm>
            <a:off x="9385200" y="383544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Envío al API Server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TextBox 21"/>
          <p:cNvSpPr/>
          <p:nvPr/>
        </p:nvSpPr>
        <p:spPr>
          <a:xfrm>
            <a:off x="876240" y="501660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Reconciliación de Controllers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0" name="TextBox 22"/>
          <p:cNvSpPr/>
          <p:nvPr/>
        </p:nvSpPr>
        <p:spPr>
          <a:xfrm>
            <a:off x="9385200" y="618480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Despliegue y Monitoreo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1" name="TextBox 23"/>
          <p:cNvSpPr/>
          <p:nvPr/>
        </p:nvSpPr>
        <p:spPr>
          <a:xfrm>
            <a:off x="876240" y="295920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Creación de manifiestos YAML declarativos para definir el estado deseado de los recursos Kubernetes.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2" name="TextBox 24"/>
          <p:cNvSpPr/>
          <p:nvPr/>
        </p:nvSpPr>
        <p:spPr>
          <a:xfrm>
            <a:off x="9385200" y="447048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Envío de la configuración al kube-apiserver quien valida y almacena en etcd el estado deseado.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3" name="TextBox 25"/>
          <p:cNvSpPr/>
          <p:nvPr/>
        </p:nvSpPr>
        <p:spPr>
          <a:xfrm>
            <a:off x="876240" y="563868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Los controladores detectan diferencias y toman acciones para alcanzar el estado deseado definido.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Box 26"/>
          <p:cNvSpPr/>
          <p:nvPr/>
        </p:nvSpPr>
        <p:spPr>
          <a:xfrm>
            <a:off x="9385200" y="681984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Scheduler asigna pods a nodos, kubelet ejecuta contenedores y mantiene el estado continuamente.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5" name="Picture 27" descr=""/>
          <p:cNvPicPr/>
          <p:nvPr/>
        </p:nvPicPr>
        <p:blipFill>
          <a:blip r:embed="rId3"/>
          <a:srcRect l="13995" t="0" r="13995" b="0"/>
          <a:stretch/>
        </p:blipFill>
        <p:spPr>
          <a:xfrm>
            <a:off x="8026560" y="2387520"/>
            <a:ext cx="17748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6" name="Picture 28" descr=""/>
          <p:cNvPicPr/>
          <p:nvPr/>
        </p:nvPicPr>
        <p:blipFill>
          <a:blip r:embed="rId4"/>
          <a:stretch/>
        </p:blipFill>
        <p:spPr>
          <a:xfrm>
            <a:off x="8001000" y="391176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7" name="Picture 29" descr=""/>
          <p:cNvPicPr/>
          <p:nvPr/>
        </p:nvPicPr>
        <p:blipFill>
          <a:blip r:embed="rId5"/>
          <a:stretch/>
        </p:blipFill>
        <p:spPr>
          <a:xfrm>
            <a:off x="8001000" y="507996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Picture 30" descr=""/>
          <p:cNvPicPr/>
          <p:nvPr/>
        </p:nvPicPr>
        <p:blipFill>
          <a:blip r:embed="rId6"/>
          <a:stretch/>
        </p:blipFill>
        <p:spPr>
          <a:xfrm>
            <a:off x="8001000" y="6261120"/>
            <a:ext cx="24084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AutoShape 3"/>
          <p:cNvSpPr/>
          <p:nvPr/>
        </p:nvSpPr>
        <p:spPr>
          <a:xfrm>
            <a:off x="876240" y="1562040"/>
            <a:ext cx="14490360" cy="69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1" name="AutoShape 4"/>
          <p:cNvSpPr/>
          <p:nvPr/>
        </p:nvSpPr>
        <p:spPr>
          <a:xfrm>
            <a:off x="876240" y="1562040"/>
            <a:ext cx="7086240" cy="69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AutoShape 5"/>
          <p:cNvSpPr/>
          <p:nvPr/>
        </p:nvSpPr>
        <p:spPr>
          <a:xfrm>
            <a:off x="876240" y="1562040"/>
            <a:ext cx="7086240" cy="69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AutoShape 6"/>
          <p:cNvSpPr/>
          <p:nvPr/>
        </p:nvSpPr>
        <p:spPr>
          <a:xfrm>
            <a:off x="876240" y="5423040"/>
            <a:ext cx="7086240" cy="30859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AutoShape 7"/>
          <p:cNvSpPr/>
          <p:nvPr/>
        </p:nvSpPr>
        <p:spPr>
          <a:xfrm>
            <a:off x="8280360" y="1562040"/>
            <a:ext cx="7086240" cy="69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AutoShape 8"/>
          <p:cNvSpPr/>
          <p:nvPr/>
        </p:nvSpPr>
        <p:spPr>
          <a:xfrm>
            <a:off x="8280360" y="1562040"/>
            <a:ext cx="7086240" cy="69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AutoShape 9"/>
          <p:cNvSpPr/>
          <p:nvPr/>
        </p:nvSpPr>
        <p:spPr>
          <a:xfrm>
            <a:off x="8280360" y="1562040"/>
            <a:ext cx="7086240" cy="30859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icture 10"/>
          <p:cNvSpPr/>
          <p:nvPr/>
        </p:nvSpPr>
        <p:spPr>
          <a:xfrm>
            <a:off x="876240" y="1562040"/>
            <a:ext cx="7086240" cy="3568320"/>
          </a:xfrm>
          <a:prstGeom prst="roundRect">
            <a:avLst>
              <a:gd name="adj" fmla="val 2135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Picture 11"/>
          <p:cNvSpPr/>
          <p:nvPr/>
        </p:nvSpPr>
        <p:spPr>
          <a:xfrm>
            <a:off x="8280360" y="4940280"/>
            <a:ext cx="7086240" cy="3568320"/>
          </a:xfrm>
          <a:prstGeom prst="roundRect">
            <a:avLst>
              <a:gd name="adj" fmla="val 213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9" name="Picture 12" descr=""/>
          <p:cNvPicPr/>
          <p:nvPr/>
        </p:nvPicPr>
        <p:blipFill>
          <a:blip r:embed="rId3"/>
          <a:srcRect l="0" t="5952" r="0" b="5952"/>
          <a:stretch/>
        </p:blipFill>
        <p:spPr>
          <a:xfrm>
            <a:off x="14135040" y="177840"/>
            <a:ext cx="1904760" cy="41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0" name="TextBox 13"/>
          <p:cNvSpPr/>
          <p:nvPr/>
        </p:nvSpPr>
        <p:spPr>
          <a:xfrm>
            <a:off x="876240" y="609480"/>
            <a:ext cx="14490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Área 3: Operación, Seguridad y Almacenamiento</a:t>
            </a:r>
            <a:endParaRPr b="0" lang="en-US" sz="3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TextBox 14"/>
          <p:cNvSpPr/>
          <p:nvPr/>
        </p:nvSpPr>
        <p:spPr>
          <a:xfrm>
            <a:off x="1130400" y="5651640"/>
            <a:ext cx="657828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Seguridad y Control de Acceso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TextBox 15"/>
          <p:cNvSpPr/>
          <p:nvPr/>
        </p:nvSpPr>
        <p:spPr>
          <a:xfrm>
            <a:off x="8534520" y="1790640"/>
            <a:ext cx="6578280" cy="4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Almacenamiento Persistente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3" name="TextBox 16"/>
          <p:cNvSpPr/>
          <p:nvPr/>
        </p:nvSpPr>
        <p:spPr>
          <a:xfrm>
            <a:off x="1384200" y="6235560"/>
            <a:ext cx="632412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Implementación de RBAC granular para usuarios y servicios.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TextBox 17"/>
          <p:cNvSpPr/>
          <p:nvPr/>
        </p:nvSpPr>
        <p:spPr>
          <a:xfrm>
            <a:off x="1384200" y="7086600"/>
            <a:ext cx="632412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Network Policies para microsegmentación de red avanzada.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TextBox 18"/>
          <p:cNvSpPr/>
          <p:nvPr/>
        </p:nvSpPr>
        <p:spPr>
          <a:xfrm>
            <a:off x="1384200" y="7950240"/>
            <a:ext cx="632412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Integración con Azure Key Vault y Azure AD.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TextBox 19"/>
          <p:cNvSpPr/>
          <p:nvPr/>
        </p:nvSpPr>
        <p:spPr>
          <a:xfrm>
            <a:off x="8788320" y="2374920"/>
            <a:ext cx="632412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Persistent Volumes y Claims para gestión de datos.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TextBox 20"/>
          <p:cNvSpPr/>
          <p:nvPr/>
        </p:nvSpPr>
        <p:spPr>
          <a:xfrm>
            <a:off x="8788320" y="3225960"/>
            <a:ext cx="632412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StorageClass y CSI Drivers de Azure integrados.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8" name="TextBox 21"/>
          <p:cNvSpPr/>
          <p:nvPr/>
        </p:nvSpPr>
        <p:spPr>
          <a:xfrm>
            <a:off x="8788320" y="3746520"/>
            <a:ext cx="632412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Estrategias de backup y snapshots automatizados.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9" name="TextBox 22"/>
          <p:cNvSpPr/>
          <p:nvPr/>
        </p:nvSpPr>
        <p:spPr>
          <a:xfrm>
            <a:off x="1003320" y="62866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0" name="TextBox 23"/>
          <p:cNvSpPr/>
          <p:nvPr/>
        </p:nvSpPr>
        <p:spPr>
          <a:xfrm>
            <a:off x="1003320" y="714996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1" name="TextBox 24"/>
          <p:cNvSpPr/>
          <p:nvPr/>
        </p:nvSpPr>
        <p:spPr>
          <a:xfrm>
            <a:off x="1003320" y="800100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TextBox 25"/>
          <p:cNvSpPr/>
          <p:nvPr/>
        </p:nvSpPr>
        <p:spPr>
          <a:xfrm>
            <a:off x="8407440" y="24256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3" name="TextBox 26"/>
          <p:cNvSpPr/>
          <p:nvPr/>
        </p:nvSpPr>
        <p:spPr>
          <a:xfrm>
            <a:off x="8407440" y="328932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4" name="TextBox 27"/>
          <p:cNvSpPr/>
          <p:nvPr/>
        </p:nvSpPr>
        <p:spPr>
          <a:xfrm>
            <a:off x="8407440" y="38098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LibreOffice/25.8.1.1$Linux_X86_64 LibreOffice_project/580$Build-1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2025-11-02T06:55:41Z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